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22" r:id="rId5"/>
    <p:sldId id="260" r:id="rId6"/>
    <p:sldId id="328" r:id="rId7"/>
    <p:sldId id="259" r:id="rId8"/>
    <p:sldId id="324" r:id="rId9"/>
    <p:sldId id="325" r:id="rId10"/>
    <p:sldId id="323" r:id="rId11"/>
    <p:sldId id="326" r:id="rId12"/>
    <p:sldId id="327" r:id="rId13"/>
    <p:sldId id="261" r:id="rId14"/>
  </p:sldIdLst>
  <p:sldSz cx="18288000" cy="10287000"/>
  <p:notesSz cx="6858000" cy="9144000"/>
  <p:embeddedFontLst>
    <p:embeddedFont>
      <p:font typeface="Audiowide" panose="020B0604020202020204" charset="0"/>
      <p:regular r:id="rId15"/>
    </p:embeddedFont>
    <p:embeddedFont>
      <p:font typeface="Gabarito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  <p:embeddedFont>
      <p:font typeface="Open Sans Bold" panose="020B0806030504020204" charset="0"/>
      <p:regular r:id="rId21"/>
    </p:embeddedFont>
    <p:embeddedFont>
      <p:font typeface="Open Sans Italics" panose="020B0604020202020204" charset="0"/>
      <p:regular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.jpe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-731721"/>
            <a:ext cx="18288000" cy="10176588"/>
          </a:xfrm>
          <a:custGeom>
            <a:avLst/>
            <a:gdLst/>
            <a:ahLst/>
            <a:cxnLst/>
            <a:rect l="l" t="t" r="r" b="b"/>
            <a:pathLst>
              <a:path w="18288000" h="10176588">
                <a:moveTo>
                  <a:pt x="0" y="0"/>
                </a:moveTo>
                <a:lnTo>
                  <a:pt x="18288000" y="0"/>
                </a:lnTo>
                <a:lnTo>
                  <a:pt x="18288000" y="10176588"/>
                </a:lnTo>
                <a:lnTo>
                  <a:pt x="0" y="10176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2" r="-2372" b="-5882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471339"/>
            <a:ext cx="2962214" cy="525793"/>
          </a:xfrm>
          <a:custGeom>
            <a:avLst/>
            <a:gdLst/>
            <a:ahLst/>
            <a:cxnLst/>
            <a:rect l="l" t="t" r="r" b="b"/>
            <a:pathLst>
              <a:path w="2962214" h="525793">
                <a:moveTo>
                  <a:pt x="0" y="0"/>
                </a:moveTo>
                <a:lnTo>
                  <a:pt x="2962214" y="0"/>
                </a:lnTo>
                <a:lnTo>
                  <a:pt x="2962214" y="525793"/>
                </a:lnTo>
                <a:lnTo>
                  <a:pt x="0" y="525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149532"/>
            <a:ext cx="10185799" cy="337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88"/>
              </a:lnSpc>
            </a:pPr>
            <a:r>
              <a:rPr lang="en-US" sz="8615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8788"/>
              </a:lnSpc>
            </a:pPr>
            <a:r>
              <a:rPr lang="en-US" sz="8615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968695"/>
            <a:ext cx="10185799" cy="53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32"/>
              </a:lnSpc>
            </a:pP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502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502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Containers </a:t>
            </a:r>
            <a:r>
              <a:rPr lang="pt-BR" sz="469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vs</a:t>
            </a: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Máquinas Virtuais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2024300"/>
            <a:ext cx="7200904" cy="3965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Cada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roda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isolada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próprio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container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Todos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compartilham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mesmo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Sistema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operacional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host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Docker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camada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abstração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entre as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SO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Resultado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rápido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eficiente</a:t>
            </a: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74" name="Picture 2" descr="Um guia para iniciantes em Docker — como criar sua primeira aplicação com o  Docker">
            <a:extLst>
              <a:ext uri="{FF2B5EF4-FFF2-40B4-BE49-F238E27FC236}">
                <a16:creationId xmlns:a16="http://schemas.microsoft.com/office/drawing/2014/main" id="{544DF9DA-A360-6AD6-83F1-547267F7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62100"/>
            <a:ext cx="97536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5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Mãos na massa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0AC02-8A4B-B82A-5760-BC06B58F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9070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31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Fiz uma implementação nova, como subo para o meu container?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BE46C27-43FA-FF2C-D06D-F27FC577A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268" y="2628900"/>
            <a:ext cx="985945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4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280959"/>
            <a:ext cx="2099880" cy="372729"/>
          </a:xfrm>
          <a:custGeom>
            <a:avLst/>
            <a:gdLst/>
            <a:ahLst/>
            <a:cxnLst/>
            <a:rect l="l" t="t" r="r" b="b"/>
            <a:pathLst>
              <a:path w="2099880" h="372729">
                <a:moveTo>
                  <a:pt x="0" y="0"/>
                </a:moveTo>
                <a:lnTo>
                  <a:pt x="2099880" y="0"/>
                </a:lnTo>
                <a:lnTo>
                  <a:pt x="2099880" y="372729"/>
                </a:lnTo>
                <a:lnTo>
                  <a:pt x="0" y="3727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4962331"/>
            <a:ext cx="3491711" cy="3375005"/>
            <a:chOff x="0" y="0"/>
            <a:chExt cx="1168874" cy="1129805"/>
          </a:xfrm>
        </p:grpSpPr>
        <p:sp>
          <p:nvSpPr>
            <p:cNvPr id="13" name="Freeform 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1168874" cy="1129805"/>
            </a:xfrm>
            <a:custGeom>
              <a:avLst/>
              <a:gdLst/>
              <a:ahLst/>
              <a:cxnLst/>
              <a:rect l="l" t="t" r="r" b="b"/>
              <a:pathLst>
                <a:path w="1168874" h="1129805">
                  <a:moveTo>
                    <a:pt x="110861" y="0"/>
                  </a:moveTo>
                  <a:lnTo>
                    <a:pt x="1058012" y="0"/>
                  </a:lnTo>
                  <a:cubicBezTo>
                    <a:pt x="1087415" y="0"/>
                    <a:pt x="1115613" y="11680"/>
                    <a:pt x="1136403" y="32471"/>
                  </a:cubicBezTo>
                  <a:cubicBezTo>
                    <a:pt x="1157194" y="53261"/>
                    <a:pt x="1168874" y="81459"/>
                    <a:pt x="1168874" y="110861"/>
                  </a:cubicBezTo>
                  <a:lnTo>
                    <a:pt x="1168874" y="1018944"/>
                  </a:lnTo>
                  <a:cubicBezTo>
                    <a:pt x="1168874" y="1048346"/>
                    <a:pt x="1157194" y="1076544"/>
                    <a:pt x="1136403" y="1097335"/>
                  </a:cubicBezTo>
                  <a:cubicBezTo>
                    <a:pt x="1115613" y="1118125"/>
                    <a:pt x="1087415" y="1129805"/>
                    <a:pt x="1058012" y="1129805"/>
                  </a:cubicBezTo>
                  <a:lnTo>
                    <a:pt x="110861" y="1129805"/>
                  </a:lnTo>
                  <a:cubicBezTo>
                    <a:pt x="81459" y="1129805"/>
                    <a:pt x="53261" y="1118125"/>
                    <a:pt x="32471" y="1097335"/>
                  </a:cubicBezTo>
                  <a:cubicBezTo>
                    <a:pt x="11680" y="1076544"/>
                    <a:pt x="0" y="1048346"/>
                    <a:pt x="0" y="1018944"/>
                  </a:cubicBezTo>
                  <a:lnTo>
                    <a:pt x="0" y="110861"/>
                  </a:lnTo>
                  <a:cubicBezTo>
                    <a:pt x="0" y="81459"/>
                    <a:pt x="11680" y="53261"/>
                    <a:pt x="32471" y="32471"/>
                  </a:cubicBezTo>
                  <a:cubicBezTo>
                    <a:pt x="53261" y="11680"/>
                    <a:pt x="81459" y="0"/>
                    <a:pt x="110861" y="0"/>
                  </a:cubicBezTo>
                  <a:close/>
                </a:path>
              </a:pathLst>
            </a:custGeom>
            <a:blipFill>
              <a:blip r:embed="rId4"/>
              <a:stretch>
                <a:fillRect t="-1728" b="-1728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1091029" y="5864505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91029" y="6573720"/>
            <a:ext cx="378159" cy="378159"/>
          </a:xfrm>
          <a:custGeom>
            <a:avLst/>
            <a:gdLst/>
            <a:ahLst/>
            <a:cxnLst/>
            <a:rect l="l" t="t" r="r" b="b"/>
            <a:pathLst>
              <a:path w="378159" h="378159">
                <a:moveTo>
                  <a:pt x="0" y="0"/>
                </a:moveTo>
                <a:lnTo>
                  <a:pt x="378159" y="0"/>
                </a:lnTo>
                <a:lnTo>
                  <a:pt x="378159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084263" y="7282935"/>
            <a:ext cx="391690" cy="378159"/>
          </a:xfrm>
          <a:custGeom>
            <a:avLst/>
            <a:gdLst/>
            <a:ahLst/>
            <a:cxnLst/>
            <a:rect l="l" t="t" r="r" b="b"/>
            <a:pathLst>
              <a:path w="391690" h="378159">
                <a:moveTo>
                  <a:pt x="0" y="0"/>
                </a:moveTo>
                <a:lnTo>
                  <a:pt x="391691" y="0"/>
                </a:lnTo>
                <a:lnTo>
                  <a:pt x="391691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094811" y="7992150"/>
            <a:ext cx="370596" cy="378159"/>
          </a:xfrm>
          <a:custGeom>
            <a:avLst/>
            <a:gdLst/>
            <a:ahLst/>
            <a:cxnLst/>
            <a:rect l="l" t="t" r="r" b="b"/>
            <a:pathLst>
              <a:path w="370596" h="378159">
                <a:moveTo>
                  <a:pt x="0" y="0"/>
                </a:moveTo>
                <a:lnTo>
                  <a:pt x="370595" y="0"/>
                </a:lnTo>
                <a:lnTo>
                  <a:pt x="370595" y="378159"/>
                </a:lnTo>
                <a:lnTo>
                  <a:pt x="0" y="378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091029" y="5029006"/>
            <a:ext cx="6168271" cy="517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8"/>
              </a:lnSpc>
            </a:pPr>
            <a:r>
              <a:rPr lang="en-US" sz="38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Igor Queirantes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758463"/>
            <a:ext cx="8862029" cy="1607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EMBARCADERO</a:t>
            </a:r>
          </a:p>
          <a:p>
            <a:pPr algn="l">
              <a:lnSpc>
                <a:spcPts val="6229"/>
              </a:lnSpc>
            </a:pPr>
            <a:r>
              <a:rPr lang="en-US" sz="6107">
                <a:solidFill>
                  <a:srgbClr val="C907C9"/>
                </a:solidFill>
                <a:latin typeface="Audiowide"/>
                <a:ea typeface="Audiowide"/>
                <a:cs typeface="Audiowide"/>
                <a:sym typeface="Audiowide"/>
              </a:rPr>
              <a:t>CONFERENCE 2025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3525421"/>
            <a:ext cx="8862029" cy="46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5"/>
              </a:lnSpc>
            </a:pP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A JORNADA DO HERÓI</a:t>
            </a:r>
            <a:r>
              <a:rPr lang="en-US" sz="3047">
                <a:solidFill>
                  <a:srgbClr val="C907C9"/>
                </a:solidFill>
                <a:latin typeface="Gabarito"/>
                <a:ea typeface="Gabarito"/>
                <a:cs typeface="Gabarito"/>
                <a:sym typeface="Gabarito"/>
              </a:rPr>
              <a:t> | </a:t>
            </a:r>
            <a:r>
              <a:rPr lang="en-US" sz="3047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30 ANOS DE INOVAÇÃO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14648" y="5648608"/>
            <a:ext cx="4571344" cy="199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7"/>
              </a:lnSpc>
            </a:pPr>
            <a:r>
              <a:rPr lang="en-US" sz="28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Quer me ver na</a:t>
            </a:r>
          </a:p>
          <a:p>
            <a:pPr algn="l">
              <a:lnSpc>
                <a:spcPts val="5347"/>
              </a:lnSpc>
            </a:pPr>
            <a:r>
              <a:rPr lang="en-US" sz="4383" b="1">
                <a:solidFill>
                  <a:srgbClr val="C907C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#ECON26?</a:t>
            </a:r>
          </a:p>
          <a:p>
            <a:pPr algn="l">
              <a:lnSpc>
                <a:spcPts val="3517"/>
              </a:lnSpc>
            </a:pPr>
            <a:r>
              <a:rPr lang="en-US" sz="28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Acesse o QRCode e avalie minha palestra!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28049" y="588947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@1gor.cq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828049" y="659869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linkedin.com/in/igor-queirantes/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828049" y="7307907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igorqueirantes0@gmail.com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28049" y="8017122"/>
            <a:ext cx="5431251" cy="34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4"/>
              </a:lnSpc>
            </a:pPr>
            <a:r>
              <a:rPr lang="en-US" sz="2690" i="1" dirty="0">
                <a:solidFill>
                  <a:srgbClr val="FFFFFF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(17) 98131-7406</a:t>
            </a:r>
          </a:p>
        </p:txBody>
      </p:sp>
      <p:pic>
        <p:nvPicPr>
          <p:cNvPr id="29" name="Imagem 28" descr="Homem de camisa branca&#10;&#10;O conteúdo gerado por IA pode estar incorreto.">
            <a:extLst>
              <a:ext uri="{FF2B5EF4-FFF2-40B4-BE49-F238E27FC236}">
                <a16:creationId xmlns:a16="http://schemas.microsoft.com/office/drawing/2014/main" id="{401AF554-604D-44D2-0257-49F55346D5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29" y="-15808"/>
            <a:ext cx="3935968" cy="46717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2681052"/>
            <a:ext cx="70183" cy="806351"/>
            <a:chOff x="0" y="0"/>
            <a:chExt cx="18484" cy="2123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484" cy="212372"/>
            </a:xfrm>
            <a:custGeom>
              <a:avLst/>
              <a:gdLst/>
              <a:ahLst/>
              <a:cxnLst/>
              <a:rect l="l" t="t" r="r" b="b"/>
              <a:pathLst>
                <a:path w="18484" h="212372">
                  <a:moveTo>
                    <a:pt x="0" y="0"/>
                  </a:moveTo>
                  <a:lnTo>
                    <a:pt x="18484" y="0"/>
                  </a:lnTo>
                  <a:lnTo>
                    <a:pt x="18484" y="212372"/>
                  </a:lnTo>
                  <a:lnTo>
                    <a:pt x="0" y="212372"/>
                  </a:ln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8484" cy="250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143000"/>
            <a:ext cx="16230600" cy="167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18"/>
              </a:lnSpc>
            </a:pPr>
            <a:r>
              <a:rPr lang="pt-BR" sz="6390" dirty="0">
                <a:solidFill>
                  <a:srgbClr val="FFFFFF"/>
                </a:solidFill>
                <a:latin typeface="Audiowide"/>
                <a:ea typeface="Audiowide"/>
                <a:cs typeface="Audiowide"/>
                <a:sym typeface="Audiowide"/>
              </a:rPr>
              <a:t>Do caos ao controle: usando Docker com Delphi no dia a dia</a:t>
            </a:r>
            <a:endParaRPr lang="en-US" sz="6390" dirty="0">
              <a:solidFill>
                <a:srgbClr val="FFFFFF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06943" y="2812962"/>
            <a:ext cx="14525773" cy="542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41"/>
              </a:lnSpc>
            </a:pPr>
            <a:r>
              <a:rPr lang="en-US" sz="3594" dirty="0">
                <a:solidFill>
                  <a:srgbClr val="FFFFFF"/>
                </a:solidFill>
                <a:latin typeface="Gabarito"/>
                <a:ea typeface="Gabarito"/>
                <a:cs typeface="Gabarito"/>
                <a:sym typeface="Gabarito"/>
              </a:rPr>
              <a:t>Igor Queirantes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184035"/>
            <a:ext cx="14525773" cy="387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pt-BR" sz="3600" b="0" i="0" dirty="0">
                <a:solidFill>
                  <a:srgbClr val="FFFFFF"/>
                </a:solidFill>
                <a:effectLst/>
                <a:latin typeface="Gabarito" panose="020B0604020202020204" charset="0"/>
              </a:rPr>
              <a:t>Nesta palestra, vamos mostrar como o Docker pode revolucionar o desenvolvimento em Delphi. Você entenderá como </a:t>
            </a:r>
            <a:r>
              <a:rPr lang="pt-BR" sz="3600" b="0" i="0" dirty="0" err="1">
                <a:solidFill>
                  <a:srgbClr val="FFFFFF"/>
                </a:solidFill>
                <a:effectLst/>
                <a:latin typeface="Gabarito" panose="020B0604020202020204" charset="0"/>
              </a:rPr>
              <a:t>containerizar</a:t>
            </a:r>
            <a:r>
              <a:rPr lang="pt-BR" sz="3600" b="0" i="0" dirty="0">
                <a:solidFill>
                  <a:srgbClr val="FFFFFF"/>
                </a:solidFill>
                <a:effectLst/>
                <a:latin typeface="Gabarito" panose="020B0604020202020204" charset="0"/>
              </a:rPr>
              <a:t> sua aplicação, padronizar o ambiente da equipe e eliminar de vez o famoso "na minha máquina funciona", trazendo previsibilidade e organização ao desenvolvimento.</a:t>
            </a:r>
          </a:p>
          <a:p>
            <a:br>
              <a:rPr lang="pt-BR" sz="3600" b="0" i="0" dirty="0">
                <a:solidFill>
                  <a:srgbClr val="333333"/>
                </a:solidFill>
                <a:effectLst/>
                <a:latin typeface="-apple-system"/>
              </a:rPr>
            </a:br>
            <a:endParaRPr lang="en-US" sz="3594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893505"/>
            <a:ext cx="9012790" cy="700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7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Igor Queirantes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600" y="4080348"/>
            <a:ext cx="965955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 algn="l">
              <a:lnSpc>
                <a:spcPts val="4241"/>
              </a:lnSpc>
              <a:buFont typeface="Arial" panose="020B0604020202020204" pitchFamily="34" charset="0"/>
              <a:buChar char="•"/>
            </a:pP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Desenvolvedor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Delphi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há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5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anos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571500" lvl="0" indent="-571500" algn="l">
              <a:lnSpc>
                <a:spcPts val="4241"/>
              </a:lnSpc>
              <a:buFont typeface="Arial" panose="020B0604020202020204" pitchFamily="34" charset="0"/>
              <a:buChar char="•"/>
            </a:pP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Palestrante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Embarcadero Conference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3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anos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  <a:p>
            <a:pPr marL="571500" lvl="0" indent="-571500" algn="l">
              <a:lnSpc>
                <a:spcPts val="4241"/>
              </a:lnSpc>
              <a:buFont typeface="Arial" panose="020B0604020202020204" pitchFamily="34" charset="0"/>
              <a:buChar char="•"/>
            </a:pP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Entusiasta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594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tecnologias</a:t>
            </a:r>
            <a:r>
              <a:rPr lang="en-US" sz="3594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Open Source;</a:t>
            </a:r>
          </a:p>
        </p:txBody>
      </p:sp>
      <p:pic>
        <p:nvPicPr>
          <p:cNvPr id="18" name="Imagem 17" descr="Homem de camisa branca&#10;&#10;O conteúdo gerado por IA pode estar incorreto.">
            <a:extLst>
              <a:ext uri="{FF2B5EF4-FFF2-40B4-BE49-F238E27FC236}">
                <a16:creationId xmlns:a16="http://schemas.microsoft.com/office/drawing/2014/main" id="{F9CCDF88-595F-F046-487F-057782A6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19" y="928324"/>
            <a:ext cx="641985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A3C1D75-0DBB-F3B2-61FE-79DDBCA04F7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FEEC48-AE08-26D8-72DD-5A717F4EEF3B}"/>
              </a:ext>
            </a:extLst>
          </p:cNvPr>
          <p:cNvSpPr/>
          <p:nvPr/>
        </p:nvSpPr>
        <p:spPr>
          <a:xfrm>
            <a:off x="0" y="6089905"/>
            <a:ext cx="13907994" cy="10191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70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23B65D0-41B9-65CA-AC57-95E3AB5CDB13}"/>
              </a:ext>
            </a:extLst>
          </p:cNvPr>
          <p:cNvSpPr txBox="1">
            <a:spLocks/>
          </p:cNvSpPr>
          <p:nvPr/>
        </p:nvSpPr>
        <p:spPr>
          <a:xfrm>
            <a:off x="850393" y="6197410"/>
            <a:ext cx="12835790" cy="804095"/>
          </a:xfrm>
          <a:prstGeom prst="rect">
            <a:avLst/>
          </a:prstGeom>
        </p:spPr>
        <p:txBody>
          <a:bodyPr vert="horz" lIns="137160" tIns="68580" rIns="137160" bIns="6858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OraSystems</a:t>
            </a:r>
            <a:r>
              <a:rPr lang="pt-BR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Consultoria e Tecnologia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30260E98-6BA3-BDB1-8FBD-CCC023E83F70}"/>
              </a:ext>
            </a:extLst>
          </p:cNvPr>
          <p:cNvSpPr txBox="1">
            <a:spLocks/>
          </p:cNvSpPr>
          <p:nvPr/>
        </p:nvSpPr>
        <p:spPr>
          <a:xfrm>
            <a:off x="850392" y="7434471"/>
            <a:ext cx="16587216" cy="2701653"/>
          </a:xfrm>
          <a:prstGeom prst="rect">
            <a:avLst/>
          </a:prstGeom>
        </p:spPr>
        <p:txBody>
          <a:bodyPr vert="horz" lIns="137160" tIns="68580" rIns="137160" bIns="6858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rial Nova" panose="020B05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dirty="0">
                <a:latin typeface="Segoe UI" panose="020B0502040204020203" pitchFamily="34" charset="0"/>
                <a:cs typeface="Segoe UI" panose="020B0502040204020203" pitchFamily="34" charset="0"/>
              </a:rPr>
              <a:t>Mais de 20 anos de atuação na área de tecnologia;</a:t>
            </a:r>
          </a:p>
          <a:p>
            <a:r>
              <a:rPr lang="pt-BR" sz="3000" dirty="0">
                <a:latin typeface="Segoe UI" panose="020B0502040204020203" pitchFamily="34" charset="0"/>
                <a:cs typeface="Segoe UI" panose="020B0502040204020203" pitchFamily="34" charset="0"/>
              </a:rPr>
              <a:t>Desenvolvimento e pesquisa de novas soluções em software de gestão;</a:t>
            </a:r>
          </a:p>
          <a:p>
            <a:r>
              <a:rPr lang="pt-BR" sz="3000" dirty="0">
                <a:latin typeface="Segoe UI" panose="020B0502040204020203" pitchFamily="34" charset="0"/>
                <a:cs typeface="Segoe UI" panose="020B0502040204020203" pitchFamily="34" charset="0"/>
              </a:rPr>
              <a:t>Focado em sistemas para distribuidoras e frigoríficos;</a:t>
            </a:r>
          </a:p>
        </p:txBody>
      </p:sp>
      <p:pic>
        <p:nvPicPr>
          <p:cNvPr id="3" name="Imagem 2" descr="Logotipo">
            <a:extLst>
              <a:ext uri="{FF2B5EF4-FFF2-40B4-BE49-F238E27FC236}">
                <a16:creationId xmlns:a16="http://schemas.microsoft.com/office/drawing/2014/main" id="{2852D7C6-A426-AE7F-9551-D5731D9C9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0" y="1102828"/>
            <a:ext cx="9525000" cy="251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3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4091" r="-409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114425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4690" b="1" dirty="0">
                <a:latin typeface="Open Sans Bold"/>
                <a:ea typeface="Open Sans Bold"/>
                <a:cs typeface="Open Sans Bold"/>
                <a:sym typeface="Open Sans Bold"/>
              </a:rPr>
              <a:t>O que </a:t>
            </a:r>
            <a:r>
              <a:rPr lang="en-US" sz="4690" b="1" dirty="0" err="1">
                <a:latin typeface="Open Sans Bold"/>
                <a:ea typeface="Open Sans Bold"/>
                <a:cs typeface="Open Sans Bold"/>
                <a:sym typeface="Open Sans Bold"/>
              </a:rPr>
              <a:t>vamos</a:t>
            </a:r>
            <a:r>
              <a:rPr lang="en-US" sz="469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90" b="1" dirty="0" err="1">
                <a:latin typeface="Open Sans Bold"/>
                <a:ea typeface="Open Sans Bold"/>
                <a:cs typeface="Open Sans Bold"/>
                <a:sym typeface="Open Sans Bold"/>
              </a:rPr>
              <a:t>utilizar</a:t>
            </a:r>
            <a:r>
              <a:rPr lang="en-US" sz="4690" b="1" dirty="0"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4690" b="1" dirty="0" err="1">
                <a:latin typeface="Open Sans Bold"/>
                <a:ea typeface="Open Sans Bold"/>
                <a:cs typeface="Open Sans Bold"/>
                <a:sym typeface="Open Sans Bold"/>
              </a:rPr>
              <a:t>nesta</a:t>
            </a:r>
            <a:r>
              <a:rPr lang="en-US" sz="4690" b="1" dirty="0">
                <a:latin typeface="Open Sans Bold"/>
                <a:ea typeface="Open Sans Bold"/>
                <a:cs typeface="Open Sans Bold"/>
                <a:sym typeface="Open Sans Bold"/>
              </a:rPr>
              <a:t> palestra?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34209"/>
            <a:ext cx="16230600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2394" dirty="0">
                <a:latin typeface="Open Sans"/>
                <a:ea typeface="Open Sans"/>
                <a:cs typeface="Open Sans"/>
                <a:sym typeface="Open Sans"/>
              </a:rPr>
              <a:t>Delphi</a:t>
            </a:r>
          </a:p>
          <a:p>
            <a:pPr marL="342900" lvl="0" indent="-342900" algn="l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2394" dirty="0">
                <a:latin typeface="Open Sans"/>
                <a:ea typeface="Open Sans"/>
                <a:cs typeface="Open Sans"/>
                <a:sym typeface="Open Sans"/>
              </a:rPr>
              <a:t>Docker / Linux</a:t>
            </a:r>
          </a:p>
          <a:p>
            <a:pPr marL="342900" lvl="0" indent="-342900" algn="l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2394" dirty="0" err="1">
                <a:latin typeface="Open Sans"/>
                <a:ea typeface="Open Sans"/>
                <a:cs typeface="Open Sans"/>
                <a:sym typeface="Open Sans"/>
              </a:rPr>
              <a:t>VSCode</a:t>
            </a:r>
            <a:endParaRPr lang="en-US" sz="2394" dirty="0">
              <a:latin typeface="Open Sans"/>
              <a:ea typeface="Open Sans"/>
              <a:cs typeface="Open Sans"/>
              <a:sym typeface="Open Sans"/>
            </a:endParaRPr>
          </a:p>
          <a:p>
            <a:pPr lvl="0" algn="l">
              <a:lnSpc>
                <a:spcPts val="2825"/>
              </a:lnSpc>
            </a:pPr>
            <a:endParaRPr lang="en-US" sz="2394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>
              <a:lnSpc>
                <a:spcPts val="2825"/>
              </a:lnSpc>
            </a:pPr>
            <a:endParaRPr lang="en-US" sz="2394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4657A0AE-5954-DEA3-FB72-9EBA53CFA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63" y="4500781"/>
            <a:ext cx="2800188" cy="2352158"/>
          </a:xfrm>
          <a:prstGeom prst="rect">
            <a:avLst/>
          </a:prstGeom>
        </p:spPr>
      </p:pic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D00B75C8-DDF5-1051-2918-CEEB7223F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77" y="4070823"/>
            <a:ext cx="3037950" cy="3037950"/>
          </a:xfrm>
          <a:prstGeom prst="rect">
            <a:avLst/>
          </a:prstGeom>
        </p:spPr>
      </p:pic>
      <p:pic>
        <p:nvPicPr>
          <p:cNvPr id="14" name="Imagem 13" descr="Logotipo, Ícone&#10;&#10;O conteúdo gerado por IA pode estar incorreto.">
            <a:extLst>
              <a:ext uri="{FF2B5EF4-FFF2-40B4-BE49-F238E27FC236}">
                <a16:creationId xmlns:a16="http://schemas.microsoft.com/office/drawing/2014/main" id="{54948B6C-5B29-8213-FE35-14AA6529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681" y="4441145"/>
            <a:ext cx="2352156" cy="2352156"/>
          </a:xfrm>
          <a:prstGeom prst="rect">
            <a:avLst/>
          </a:prstGeom>
        </p:spPr>
      </p:pic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27CDE34D-E3CB-B5D1-BFF2-40FC44EC3E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0715" y="4454974"/>
            <a:ext cx="2514565" cy="2514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Empresas que utilizam Docker 🐋</a:t>
            </a: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881963E8-8021-0AE8-B937-571C3BDD83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84" y="2514979"/>
            <a:ext cx="1726793" cy="172679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4965DFB-B92A-6B66-3358-44E8C7905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922" y="2543016"/>
            <a:ext cx="1672698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ber - ícones de tecnologia grátis">
            <a:extLst>
              <a:ext uri="{FF2B5EF4-FFF2-40B4-BE49-F238E27FC236}">
                <a16:creationId xmlns:a16="http://schemas.microsoft.com/office/drawing/2014/main" id="{A5B6FB42-F548-582B-2696-835FF8C83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66" y="2514978"/>
            <a:ext cx="1726793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o, paypal icon - Free download on Iconfinder">
            <a:extLst>
              <a:ext uri="{FF2B5EF4-FFF2-40B4-BE49-F238E27FC236}">
                <a16:creationId xmlns:a16="http://schemas.microsoft.com/office/drawing/2014/main" id="{2AE0CE43-A35B-AA20-96B2-8E583F693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0705" y="2514978"/>
            <a:ext cx="1726794" cy="1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, google, g icon - Free download on Iconfinder">
            <a:extLst>
              <a:ext uri="{FF2B5EF4-FFF2-40B4-BE49-F238E27FC236}">
                <a16:creationId xmlns:a16="http://schemas.microsoft.com/office/drawing/2014/main" id="{22630A7D-7E2E-132A-43D6-6F550A7E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13" y="4393980"/>
            <a:ext cx="1982668" cy="19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WS Icon SVG Vector &amp; PNG Free Download | UXWing">
            <a:extLst>
              <a:ext uri="{FF2B5EF4-FFF2-40B4-BE49-F238E27FC236}">
                <a16:creationId xmlns:a16="http://schemas.microsoft.com/office/drawing/2014/main" id="{E9A9C62A-3418-BC8C-77AE-562947E5E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85" y="4441018"/>
            <a:ext cx="1982669" cy="19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icon - Free download on Iconfinder">
            <a:extLst>
              <a:ext uri="{FF2B5EF4-FFF2-40B4-BE49-F238E27FC236}">
                <a16:creationId xmlns:a16="http://schemas.microsoft.com/office/drawing/2014/main" id="{82FF1469-2130-8996-A68B-DEA672DE0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100" y="4095759"/>
            <a:ext cx="2698738" cy="2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2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Docker?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702" y="2120820"/>
            <a:ext cx="8191498" cy="2167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📦 Empacota aplicação + dependências</a:t>
            </a:r>
          </a:p>
          <a:p>
            <a:pPr>
              <a:lnSpc>
                <a:spcPts val="2825"/>
              </a:lnSpc>
            </a:pPr>
            <a:endParaRPr lang="pt-BR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825"/>
              </a:lnSpc>
            </a:pP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🌍 Roda em qualquer lugar (PC, servidor, nuvem)</a:t>
            </a:r>
          </a:p>
          <a:p>
            <a:pPr>
              <a:lnSpc>
                <a:spcPts val="2825"/>
              </a:lnSpc>
            </a:pPr>
            <a:endParaRPr lang="pt-BR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lnSpc>
                <a:spcPts val="2825"/>
              </a:lnSpc>
            </a:pP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✅ Evita o “na minha máquina funciona"</a:t>
            </a: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B1D0826-9ED7-278E-D5DA-6702B92B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8" y="1317936"/>
            <a:ext cx="8496300" cy="4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um Docker file e uma Docker </a:t>
            </a:r>
            <a:r>
              <a:rPr lang="pt-BR" sz="4690" b="1" dirty="0" err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image</a:t>
            </a: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792" y="1711956"/>
            <a:ext cx="8640808" cy="181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Dockerfile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 “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receita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bolo” para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criar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containers;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A Beginner's Guide to Understanding and Building Docker Images | JFrog">
            <a:extLst>
              <a:ext uri="{FF2B5EF4-FFF2-40B4-BE49-F238E27FC236}">
                <a16:creationId xmlns:a16="http://schemas.microsoft.com/office/drawing/2014/main" id="{6808C04E-6D22-3C27-968A-48C3904D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7" y="4872810"/>
            <a:ext cx="12087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2">
            <a:extLst>
              <a:ext uri="{FF2B5EF4-FFF2-40B4-BE49-F238E27FC236}">
                <a16:creationId xmlns:a16="http://schemas.microsoft.com/office/drawing/2014/main" id="{68B8F695-31BD-BCCD-D166-A93BE01A8D57}"/>
              </a:ext>
            </a:extLst>
          </p:cNvPr>
          <p:cNvSpPr txBox="1"/>
          <p:nvPr/>
        </p:nvSpPr>
        <p:spPr>
          <a:xfrm>
            <a:off x="9509894" y="1711956"/>
            <a:ext cx="8191498" cy="2170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 image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“bolo pronto”;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bolo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servido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caso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um container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executado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315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2353"/>
            <a:ext cx="18288000" cy="10717853"/>
            <a:chOff x="0" y="0"/>
            <a:chExt cx="4816593" cy="2822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C907C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1288103"/>
            <a:ext cx="18288000" cy="10717853"/>
            <a:chOff x="0" y="0"/>
            <a:chExt cx="4816593" cy="28228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2822809"/>
            </a:xfrm>
            <a:custGeom>
              <a:avLst/>
              <a:gdLst/>
              <a:ahLst/>
              <a:cxnLst/>
              <a:rect l="l" t="t" r="r" b="b"/>
              <a:pathLst>
                <a:path w="4816592" h="2822809">
                  <a:moveTo>
                    <a:pt x="42333" y="0"/>
                  </a:moveTo>
                  <a:lnTo>
                    <a:pt x="4774259" y="0"/>
                  </a:lnTo>
                  <a:cubicBezTo>
                    <a:pt x="4785487" y="0"/>
                    <a:pt x="4796254" y="4460"/>
                    <a:pt x="4804193" y="12399"/>
                  </a:cubicBezTo>
                  <a:cubicBezTo>
                    <a:pt x="4812132" y="20338"/>
                    <a:pt x="4816592" y="31106"/>
                    <a:pt x="4816592" y="42333"/>
                  </a:cubicBezTo>
                  <a:lnTo>
                    <a:pt x="4816592" y="2780476"/>
                  </a:lnTo>
                  <a:cubicBezTo>
                    <a:pt x="4816592" y="2791703"/>
                    <a:pt x="4812132" y="2802471"/>
                    <a:pt x="4804193" y="2810410"/>
                  </a:cubicBezTo>
                  <a:cubicBezTo>
                    <a:pt x="4796254" y="2818349"/>
                    <a:pt x="4785487" y="2822809"/>
                    <a:pt x="4774259" y="2822809"/>
                  </a:cubicBezTo>
                  <a:lnTo>
                    <a:pt x="42333" y="2822809"/>
                  </a:lnTo>
                  <a:cubicBezTo>
                    <a:pt x="31106" y="2822809"/>
                    <a:pt x="20338" y="2818349"/>
                    <a:pt x="12399" y="2810410"/>
                  </a:cubicBezTo>
                  <a:cubicBezTo>
                    <a:pt x="4460" y="2802471"/>
                    <a:pt x="0" y="2791703"/>
                    <a:pt x="0" y="278047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4816593" cy="2813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85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-1080729"/>
            <a:ext cx="18288000" cy="10510479"/>
          </a:xfrm>
          <a:custGeom>
            <a:avLst/>
            <a:gdLst/>
            <a:ahLst/>
            <a:cxnLst/>
            <a:rect l="l" t="t" r="r" b="b"/>
            <a:pathLst>
              <a:path w="18288000" h="10510479">
                <a:moveTo>
                  <a:pt x="0" y="0"/>
                </a:moveTo>
                <a:lnTo>
                  <a:pt x="18288000" y="0"/>
                </a:lnTo>
                <a:lnTo>
                  <a:pt x="18288000" y="10510479"/>
                </a:lnTo>
                <a:lnTo>
                  <a:pt x="0" y="1051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4091" r="-409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 que é um container?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792" y="1711956"/>
            <a:ext cx="8191498" cy="1452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Instância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execução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imagem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Docker;</a:t>
            </a: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Ambiente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isolado</a:t>
            </a:r>
            <a:r>
              <a:rPr lang="en-US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2052" name="Picture 4" descr="How to Install and Run Docker on Jetson Nano?">
            <a:extLst>
              <a:ext uri="{FF2B5EF4-FFF2-40B4-BE49-F238E27FC236}">
                <a16:creationId xmlns:a16="http://schemas.microsoft.com/office/drawing/2014/main" id="{33814792-E893-1FE2-6FC6-EAB5223D0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55" y="2324100"/>
            <a:ext cx="7696270" cy="6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000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346</Words>
  <Application>Microsoft Office PowerPoint</Application>
  <PresentationFormat>Personalizar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Audiowide</vt:lpstr>
      <vt:lpstr>Arial</vt:lpstr>
      <vt:lpstr>Segoe UI</vt:lpstr>
      <vt:lpstr>Calibri</vt:lpstr>
      <vt:lpstr>Open Sans Italics</vt:lpstr>
      <vt:lpstr>-apple-system</vt:lpstr>
      <vt:lpstr>Open Sans</vt:lpstr>
      <vt:lpstr>Open Sans Bold</vt:lpstr>
      <vt:lpstr>Gabarito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ECON25 - PTT Palestrante</dc:title>
  <dc:creator>Igor Queirantes</dc:creator>
  <cp:lastModifiedBy>Igor Queirantes</cp:lastModifiedBy>
  <cp:revision>13</cp:revision>
  <dcterms:created xsi:type="dcterms:W3CDTF">2006-08-16T00:00:00Z</dcterms:created>
  <dcterms:modified xsi:type="dcterms:W3CDTF">2025-09-05T01:01:25Z</dcterms:modified>
  <dc:identifier>DAGwvJ-GC0A</dc:identifier>
</cp:coreProperties>
</file>